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84" r:id="rId3"/>
    <p:sldId id="276" r:id="rId4"/>
    <p:sldId id="287" r:id="rId5"/>
    <p:sldId id="262" r:id="rId6"/>
    <p:sldId id="263" r:id="rId7"/>
    <p:sldId id="264" r:id="rId8"/>
    <p:sldId id="265" r:id="rId9"/>
    <p:sldId id="266" r:id="rId10"/>
    <p:sldId id="285" r:id="rId11"/>
    <p:sldId id="280" r:id="rId12"/>
    <p:sldId id="281" r:id="rId13"/>
    <p:sldId id="282" r:id="rId14"/>
    <p:sldId id="283" r:id="rId15"/>
    <p:sldId id="28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19-Sep-19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xmlns=""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xmlns=""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3871876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p14="http://schemas.microsoft.com/office/powerpoint/2010/main" xmlns=""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p14="http://schemas.microsoft.com/office/powerpoint/2010/main" xmlns=""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19-Sep-19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19-Sep-19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19-Sep-19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19-Sep-19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19-Sep-19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19-Sep-19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7"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648200"/>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Quality of d</a:t>
            </a:r>
            <a:r>
              <a:rPr lang="sr-Latn-R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issemination activities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33400" y="2438400"/>
            <a:ext cx="77724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2800" b="1" dirty="0" smtClean="0">
                <a:solidFill>
                  <a:schemeClr val="accent1">
                    <a:lumMod val="75000"/>
                  </a:schemeClr>
                </a:solidFill>
                <a:latin typeface="Calibri Light" pitchFamily="34" charset="0"/>
                <a:cs typeface="Calibri Light" pitchFamily="34" charset="0"/>
              </a:rPr>
              <a:t>Milan Gocić</a:t>
            </a:r>
          </a:p>
          <a:p>
            <a:r>
              <a:rPr lang="sr-Latn-BA" sz="2800" b="1" dirty="0" smtClean="0">
                <a:solidFill>
                  <a:schemeClr val="accent1">
                    <a:lumMod val="75000"/>
                  </a:schemeClr>
                </a:solidFill>
                <a:latin typeface="Calibri Light" pitchFamily="34" charset="0"/>
                <a:cs typeface="Calibri Light" pitchFamily="34" charset="0"/>
              </a:rPr>
              <a:t>Slaviša Trajković</a:t>
            </a:r>
          </a:p>
          <a:p>
            <a:r>
              <a:rPr lang="en-US" sz="2800" b="1" dirty="0" smtClean="0">
                <a:solidFill>
                  <a:schemeClr val="accent1">
                    <a:lumMod val="75000"/>
                  </a:schemeClr>
                </a:solidFill>
                <a:latin typeface="Calibri Light" pitchFamily="34" charset="0"/>
                <a:cs typeface="Calibri Light" pitchFamily="34" charset="0"/>
              </a:rPr>
              <a:t>University of Ni</a:t>
            </a:r>
            <a:r>
              <a:rPr lang="sr-Latn-BA" sz="2800" b="1" dirty="0" smtClean="0">
                <a:solidFill>
                  <a:schemeClr val="accent1">
                    <a:lumMod val="75000"/>
                  </a:schemeClr>
                </a:solidFill>
                <a:latin typeface="Calibri Light" pitchFamily="34" charset="0"/>
                <a:cs typeface="Calibri Light" pitchFamily="34" charset="0"/>
              </a:rPr>
              <a:t>š</a:t>
            </a:r>
            <a:endParaRPr lang="bs-Latn-BA" sz="2800" b="1"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33400" y="38862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RS" sz="2000" b="1" dirty="0" smtClean="0">
                <a:solidFill>
                  <a:schemeClr val="accent1">
                    <a:lumMod val="75000"/>
                  </a:schemeClr>
                </a:solidFill>
                <a:latin typeface="Calibri Light" pitchFamily="34" charset="0"/>
                <a:cs typeface="Calibri Light" pitchFamily="34" charset="0"/>
              </a:rPr>
              <a:t>PMC</a:t>
            </a:r>
            <a:r>
              <a:rPr lang="en-US" sz="2000" b="1" dirty="0" smtClean="0">
                <a:solidFill>
                  <a:schemeClr val="accent1">
                    <a:lumMod val="75000"/>
                  </a:schemeClr>
                </a:solidFill>
                <a:latin typeface="Calibri Light" pitchFamily="34" charset="0"/>
                <a:cs typeface="Calibri Light" pitchFamily="34" charset="0"/>
              </a:rPr>
              <a:t> meeting/</a:t>
            </a:r>
            <a:r>
              <a:rPr lang="sr-Cyrl-RS" sz="2000" b="1" dirty="0" smtClean="0">
                <a:solidFill>
                  <a:schemeClr val="accent1">
                    <a:lumMod val="75000"/>
                  </a:schemeClr>
                </a:solidFill>
                <a:latin typeface="Calibri Light" pitchFamily="34" charset="0"/>
                <a:cs typeface="Calibri Light" pitchFamily="34" charset="0"/>
              </a:rPr>
              <a:t>1</a:t>
            </a:r>
            <a:r>
              <a:rPr lang="en-US" sz="2000" b="1" dirty="0" smtClean="0">
                <a:solidFill>
                  <a:schemeClr val="accent1">
                    <a:lumMod val="75000"/>
                  </a:schemeClr>
                </a:solidFill>
                <a:latin typeface="Calibri Light" pitchFamily="34" charset="0"/>
                <a:cs typeface="Calibri Light" pitchFamily="34" charset="0"/>
              </a:rPr>
              <a:t>9 September 201</a:t>
            </a:r>
            <a:r>
              <a:rPr lang="sr-Latn-RS" sz="2000" b="1" dirty="0" smtClean="0">
                <a:solidFill>
                  <a:schemeClr val="accent1">
                    <a:lumMod val="75000"/>
                  </a:schemeClr>
                </a:solidFill>
                <a:latin typeface="Calibri Light" pitchFamily="34" charset="0"/>
                <a:cs typeface="Calibri Light" pitchFamily="34" charset="0"/>
              </a:rPr>
              <a:t>9</a:t>
            </a:r>
            <a:endParaRPr lang="bs-Latn-BA" sz="2000" b="1"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914400"/>
            <a:ext cx="8229600" cy="762000"/>
          </a:xfrm>
        </p:spPr>
        <p:txBody>
          <a:bodyPr>
            <a:normAutofit fontScale="90000"/>
          </a:bodyPr>
          <a:lstStyle/>
          <a:p>
            <a:r>
              <a:rPr lang="en-GB" sz="3600"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A6.6 Symposium for promoting WRM in WBs</a:t>
            </a:r>
            <a:endParaRPr lang="en-US" sz="3600" b="1" dirty="0"/>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533400" y="1828800"/>
            <a:ext cx="8134663" cy="3808735"/>
          </a:xfrm>
          <a:prstGeom prst="rect">
            <a:avLst/>
          </a:prstGeom>
          <a:noFill/>
        </p:spPr>
        <p:txBody>
          <a:bodyPr wrap="none" rtlCol="0">
            <a:spAutoFit/>
          </a:bodyPr>
          <a:lstStyle/>
          <a:p>
            <a:pPr>
              <a:spcBef>
                <a:spcPts val="300"/>
              </a:spcBef>
            </a:pPr>
            <a:r>
              <a:rPr lang="en-US" sz="2800" dirty="0" smtClean="0">
                <a:latin typeface="Calibri Light" pitchFamily="34" charset="0"/>
                <a:cs typeface="Calibri Light" pitchFamily="34" charset="0"/>
              </a:rPr>
              <a:t>September 2019 	Editor Selection</a:t>
            </a:r>
          </a:p>
          <a:p>
            <a:pPr>
              <a:spcBef>
                <a:spcPts val="300"/>
              </a:spcBef>
            </a:pPr>
            <a:r>
              <a:rPr lang="en-US" sz="2800" dirty="0" smtClean="0">
                <a:latin typeface="Calibri Light" pitchFamily="34" charset="0"/>
                <a:cs typeface="Calibri Light" pitchFamily="34" charset="0"/>
              </a:rPr>
              <a:t>January 2020 	Journal Selection</a:t>
            </a:r>
          </a:p>
          <a:p>
            <a:pPr>
              <a:spcBef>
                <a:spcPts val="300"/>
              </a:spcBef>
            </a:pPr>
            <a:r>
              <a:rPr lang="en-US" sz="2800" dirty="0" smtClean="0">
                <a:latin typeface="Calibri Light" pitchFamily="34" charset="0"/>
                <a:cs typeface="Calibri Light" pitchFamily="34" charset="0"/>
              </a:rPr>
              <a:t>March 2020 		Title + Special Issue Information</a:t>
            </a:r>
          </a:p>
          <a:p>
            <a:pPr>
              <a:spcBef>
                <a:spcPts val="300"/>
              </a:spcBef>
            </a:pPr>
            <a:r>
              <a:rPr lang="en-US" sz="2800" dirty="0" smtClean="0">
                <a:latin typeface="Calibri Light" pitchFamily="34" charset="0"/>
                <a:cs typeface="Calibri Light" pitchFamily="34" charset="0"/>
              </a:rPr>
              <a:t>May 2020 		Opening for </a:t>
            </a:r>
            <a:r>
              <a:rPr lang="sr-Latn-RS" sz="2800" dirty="0" smtClean="0">
                <a:latin typeface="Calibri Light" pitchFamily="34" charset="0"/>
                <a:cs typeface="Calibri Light" pitchFamily="34" charset="0"/>
              </a:rPr>
              <a:t>manuscript </a:t>
            </a:r>
            <a:r>
              <a:rPr lang="en-US" sz="2800" dirty="0" smtClean="0">
                <a:latin typeface="Calibri Light" pitchFamily="34" charset="0"/>
                <a:cs typeface="Calibri Light" pitchFamily="34" charset="0"/>
              </a:rPr>
              <a:t>submission</a:t>
            </a:r>
            <a:r>
              <a:rPr lang="sr-Latn-RS" sz="2800" dirty="0" smtClean="0">
                <a:latin typeface="Calibri Light" pitchFamily="34" charset="0"/>
                <a:cs typeface="Calibri Light" pitchFamily="34" charset="0"/>
              </a:rPr>
              <a:t> </a:t>
            </a:r>
            <a:endParaRPr lang="en-US" sz="2800" dirty="0" smtClean="0">
              <a:latin typeface="Calibri Light" pitchFamily="34" charset="0"/>
              <a:cs typeface="Calibri Light" pitchFamily="34" charset="0"/>
            </a:endParaRPr>
          </a:p>
          <a:p>
            <a:pPr>
              <a:spcBef>
                <a:spcPts val="300"/>
              </a:spcBef>
            </a:pPr>
            <a:r>
              <a:rPr lang="en-US" sz="2800" dirty="0" smtClean="0">
                <a:latin typeface="Calibri Light" pitchFamily="34" charset="0"/>
                <a:cs typeface="Calibri Light" pitchFamily="34" charset="0"/>
              </a:rPr>
              <a:t>September 2020 	Deadline for </a:t>
            </a:r>
            <a:r>
              <a:rPr lang="sr-Latn-RS" sz="2800" dirty="0" smtClean="0">
                <a:latin typeface="Calibri Light" pitchFamily="34" charset="0"/>
                <a:cs typeface="Calibri Light" pitchFamily="34" charset="0"/>
              </a:rPr>
              <a:t>manuscript </a:t>
            </a:r>
            <a:r>
              <a:rPr lang="en-US" sz="2800" dirty="0" smtClean="0">
                <a:latin typeface="Calibri Light" pitchFamily="34" charset="0"/>
                <a:cs typeface="Calibri Light" pitchFamily="34" charset="0"/>
              </a:rPr>
              <a:t>submission</a:t>
            </a:r>
            <a:endParaRPr lang="en-US" sz="2800" dirty="0" smtClean="0">
              <a:latin typeface="Calibri Light" pitchFamily="34" charset="0"/>
              <a:cs typeface="Calibri Light" pitchFamily="34" charset="0"/>
            </a:endParaRPr>
          </a:p>
          <a:p>
            <a:pPr>
              <a:spcBef>
                <a:spcPts val="300"/>
              </a:spcBef>
            </a:pPr>
            <a:r>
              <a:rPr lang="en-US" sz="2800" dirty="0" smtClean="0">
                <a:latin typeface="Calibri Light" pitchFamily="34" charset="0"/>
                <a:cs typeface="Calibri Light" pitchFamily="34" charset="0"/>
              </a:rPr>
              <a:t>February 2021 	Final manuscript selection</a:t>
            </a:r>
          </a:p>
          <a:p>
            <a:pPr>
              <a:spcBef>
                <a:spcPts val="300"/>
              </a:spcBef>
            </a:pPr>
            <a:r>
              <a:rPr lang="en-US" sz="2800" dirty="0" smtClean="0">
                <a:latin typeface="Calibri Light" pitchFamily="34" charset="0"/>
                <a:cs typeface="Calibri Light" pitchFamily="34" charset="0"/>
              </a:rPr>
              <a:t>April 2021 		Publishing</a:t>
            </a:r>
          </a:p>
          <a:p>
            <a:pPr>
              <a:spcBef>
                <a:spcPts val="300"/>
              </a:spcBef>
            </a:pPr>
            <a:r>
              <a:rPr lang="en-US" sz="2800" dirty="0" smtClean="0">
                <a:latin typeface="Calibri Light" pitchFamily="34" charset="0"/>
                <a:cs typeface="Calibri Light" pitchFamily="34" charset="0"/>
              </a:rPr>
              <a:t>July 2021		Symposium</a:t>
            </a:r>
            <a:endParaRPr lang="en-US" sz="2800" dirty="0"/>
          </a:p>
        </p:txBody>
      </p:sp>
    </p:spTree>
    <p:extLst>
      <p:ext uri="{BB962C8B-B14F-4D97-AF65-F5344CB8AC3E}">
        <p14:creationId xmlns="" xmlns:p14="http://schemas.microsoft.com/office/powerpoint/2010/main" val="2130466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Dissemination tools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4401205"/>
          </a:xfrm>
          <a:prstGeom prst="rect">
            <a:avLst/>
          </a:prstGeom>
          <a:noFill/>
        </p:spPr>
        <p:txBody>
          <a:bodyPr wrap="square" rtlCol="0">
            <a:spAutoFit/>
          </a:bodyPr>
          <a:lstStyle/>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SWARM website and social media such as </a:t>
            </a:r>
            <a:r>
              <a:rPr lang="en-US" sz="2800" dirty="0" err="1" smtClean="0">
                <a:latin typeface="Calibri Light" pitchFamily="34" charset="0"/>
                <a:cs typeface="Calibri Light" pitchFamily="34" charset="0"/>
              </a:rPr>
              <a:t>Instagram</a:t>
            </a:r>
            <a:r>
              <a:rPr lang="en-US" sz="2800" dirty="0" smtClean="0">
                <a:latin typeface="Calibri Light" pitchFamily="34" charset="0"/>
                <a:cs typeface="Calibri Light" pitchFamily="34" charset="0"/>
              </a:rPr>
              <a:t> and </a:t>
            </a:r>
            <a:r>
              <a:rPr lang="en-US" sz="2800" dirty="0" err="1" smtClean="0">
                <a:latin typeface="Calibri Light" pitchFamily="34" charset="0"/>
                <a:cs typeface="Calibri Light" pitchFamily="34" charset="0"/>
              </a:rPr>
              <a:t>Facebook</a:t>
            </a:r>
            <a:r>
              <a:rPr lang="en-US" sz="2800" dirty="0" smtClean="0">
                <a:latin typeface="Calibri Light" pitchFamily="34" charset="0"/>
                <a:cs typeface="Calibri Light" pitchFamily="34" charset="0"/>
              </a:rPr>
              <a:t> (used for online dissemination)</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project publications and promotional materials such as flyer, brochure, poster, videos,  newsletters, newspapers’ and magazines’ articles (used for offline dissemination)</a:t>
            </a:r>
            <a:endParaRPr lang="sr-Latn-RS" sz="2800" dirty="0" smtClean="0">
              <a:latin typeface="Calibri Light" pitchFamily="34" charset="0"/>
              <a:cs typeface="Calibri Light" pitchFamily="34" charset="0"/>
            </a:endParaRPr>
          </a:p>
          <a:p>
            <a:pPr lvl="0" algn="just">
              <a:buFont typeface="Wingdings" pitchFamily="2" charset="2"/>
              <a:buChar char="Ø"/>
            </a:pPr>
            <a:endParaRPr lang="en-US" sz="2800" dirty="0" smtClean="0">
              <a:latin typeface="Calibri Light" pitchFamily="34" charset="0"/>
              <a:cs typeface="Calibri Light" pitchFamily="34" charset="0"/>
            </a:endParaRPr>
          </a:p>
          <a:p>
            <a:pPr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dissemination events at institutional, country or regional level with possible participation of external stakeholders</a:t>
            </a:r>
            <a:endParaRPr lang="en-US" sz="2800" u="sng"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SWARM templates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3108543"/>
          </a:xfrm>
          <a:prstGeom prst="rect">
            <a:avLst/>
          </a:prstGeom>
          <a:noFill/>
        </p:spPr>
        <p:txBody>
          <a:bodyPr wrap="square" rtlCol="0">
            <a:spAutoFit/>
          </a:bodyPr>
          <a:lstStyle/>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Annex DE1 – Word document template</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Annex DE2 – Power Point presentation template</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Annex DE3 –  Dissemination activity form</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Annex DE4 – Newsletter template</a:t>
            </a:r>
            <a:endParaRPr lang="en-US" sz="2800"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Visibility of the EU and the Erasmus+ Programme</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1846659"/>
          </a:xfrm>
          <a:prstGeom prst="rect">
            <a:avLst/>
          </a:prstGeom>
          <a:noFill/>
        </p:spPr>
        <p:txBody>
          <a:bodyPr wrap="square" rtlCol="0">
            <a:spAutoFit/>
          </a:bodyPr>
          <a:lstStyle/>
          <a:p>
            <a:pPr algn="just">
              <a:buFont typeface="Wingdings" pitchFamily="2" charset="2"/>
              <a:buChar char="Ø"/>
            </a:pPr>
            <a:r>
              <a:rPr lang="sr-Latn-RS" sz="2400" dirty="0" smtClean="0"/>
              <a:t> </a:t>
            </a:r>
            <a:r>
              <a:rPr lang="en-US" sz="2400" dirty="0" smtClean="0">
                <a:latin typeface="Calibri Light" pitchFamily="34" charset="0"/>
                <a:cs typeface="Calibri Light" pitchFamily="34" charset="0"/>
              </a:rPr>
              <a:t>European emblem (the 'EU flag') and the name of the European Union spelled out in full in </a:t>
            </a:r>
            <a:r>
              <a:rPr lang="en-US" sz="2400" b="1" dirty="0" smtClean="0">
                <a:solidFill>
                  <a:schemeClr val="tx2">
                    <a:lumMod val="75000"/>
                  </a:schemeClr>
                </a:solidFill>
                <a:latin typeface="Calibri Light" pitchFamily="34" charset="0"/>
                <a:cs typeface="Calibri Light" pitchFamily="34" charset="0"/>
              </a:rPr>
              <a:t>all communication and promotional material</a:t>
            </a:r>
            <a:r>
              <a:rPr lang="en-US" sz="2400" dirty="0" smtClean="0">
                <a:latin typeface="Calibri Light" pitchFamily="34" charset="0"/>
                <a:cs typeface="Calibri Light" pitchFamily="34" charset="0"/>
              </a:rPr>
              <a:t> and with the following text </a:t>
            </a:r>
            <a:r>
              <a:rPr lang="en-US" sz="2400" b="1" dirty="0" smtClean="0">
                <a:solidFill>
                  <a:schemeClr val="tx2">
                    <a:lumMod val="75000"/>
                  </a:schemeClr>
                </a:solidFill>
                <a:latin typeface="Calibri Light" pitchFamily="34" charset="0"/>
                <a:cs typeface="Calibri Light" pitchFamily="34" charset="0"/>
              </a:rPr>
              <a:t>'Co-funded by the Erasmus+ </a:t>
            </a:r>
            <a:r>
              <a:rPr lang="en-US" sz="2400" b="1" dirty="0" err="1" smtClean="0">
                <a:solidFill>
                  <a:schemeClr val="tx2">
                    <a:lumMod val="75000"/>
                  </a:schemeClr>
                </a:solidFill>
                <a:latin typeface="Calibri Light" pitchFamily="34" charset="0"/>
                <a:cs typeface="Calibri Light" pitchFamily="34" charset="0"/>
              </a:rPr>
              <a:t>Programme</a:t>
            </a:r>
            <a:r>
              <a:rPr lang="en-US" sz="2400" b="1" dirty="0" smtClean="0">
                <a:solidFill>
                  <a:schemeClr val="tx2">
                    <a:lumMod val="75000"/>
                  </a:schemeClr>
                </a:solidFill>
                <a:latin typeface="Calibri Light" pitchFamily="34" charset="0"/>
                <a:cs typeface="Calibri Light" pitchFamily="34" charset="0"/>
              </a:rPr>
              <a:t> of the European Union</a:t>
            </a:r>
            <a:r>
              <a:rPr lang="en-US" sz="2400" dirty="0" smtClean="0">
                <a:latin typeface="Calibri Light" pitchFamily="34" charset="0"/>
                <a:cs typeface="Calibri Light" pitchFamily="34" charset="0"/>
              </a:rPr>
              <a:t>' next to the EU emblem</a:t>
            </a:r>
            <a:endParaRPr lang="en-US" dirty="0" smtClean="0">
              <a:latin typeface="Calibri Light" pitchFamily="34" charset="0"/>
              <a:cs typeface="Calibri Light" pitchFamily="34" charset="0"/>
            </a:endParaRPr>
          </a:p>
          <a:p>
            <a:endParaRPr lang="en-US" dirty="0"/>
          </a:p>
        </p:txBody>
      </p:sp>
      <p:pic>
        <p:nvPicPr>
          <p:cNvPr id="12" name="Picture 11" descr="eu_flag_co_funded_pos_[rgb]_left.jpg"/>
          <p:cNvPicPr/>
          <p:nvPr/>
        </p:nvPicPr>
        <p:blipFill>
          <a:blip r:embed="rId6" cstate="print"/>
          <a:stretch>
            <a:fillRect/>
          </a:stretch>
        </p:blipFill>
        <p:spPr>
          <a:xfrm>
            <a:off x="609600" y="3886200"/>
            <a:ext cx="3048000" cy="1143000"/>
          </a:xfrm>
          <a:prstGeom prst="rect">
            <a:avLst/>
          </a:prstGeom>
        </p:spPr>
      </p:pic>
      <p:pic>
        <p:nvPicPr>
          <p:cNvPr id="13" name="Picture 12" descr="eu_flag_co_funded_pos_[rgb]_right.jpg"/>
          <p:cNvPicPr/>
          <p:nvPr/>
        </p:nvPicPr>
        <p:blipFill>
          <a:blip r:embed="rId7" cstate="print"/>
          <a:stretch>
            <a:fillRect/>
          </a:stretch>
        </p:blipFill>
        <p:spPr>
          <a:xfrm>
            <a:off x="4800600" y="3962400"/>
            <a:ext cx="2848214" cy="933450"/>
          </a:xfrm>
          <a:prstGeom prst="rect">
            <a:avLst/>
          </a:prstGeom>
        </p:spPr>
      </p:pic>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Disclaimer</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3908762"/>
          </a:xfrm>
          <a:prstGeom prst="rect">
            <a:avLst/>
          </a:prstGeom>
          <a:noFill/>
        </p:spPr>
        <p:txBody>
          <a:bodyPr wrap="square" rtlCol="0">
            <a:spAutoFit/>
          </a:bodyPr>
          <a:lstStyle/>
          <a:p>
            <a:pPr algn="just">
              <a:buFont typeface="Wingdings" pitchFamily="2" charset="2"/>
              <a:buChar char="Ø"/>
            </a:pPr>
            <a:r>
              <a:rPr lang="sr-Latn-RS" sz="2400" dirty="0" smtClean="0"/>
              <a:t> </a:t>
            </a:r>
            <a:r>
              <a:rPr lang="sr-Latn-RS" sz="2400" dirty="0" smtClean="0">
                <a:latin typeface="Calibri Light" pitchFamily="34" charset="0"/>
                <a:cs typeface="Calibri Light" pitchFamily="34" charset="0"/>
              </a:rPr>
              <a:t>D</a:t>
            </a:r>
            <a:r>
              <a:rPr lang="en-US" sz="2400" dirty="0" err="1" smtClean="0">
                <a:latin typeface="Calibri Light" pitchFamily="34" charset="0"/>
                <a:cs typeface="Calibri Light" pitchFamily="34" charset="0"/>
              </a:rPr>
              <a:t>isclaimer</a:t>
            </a:r>
            <a:r>
              <a:rPr lang="en-US" sz="2400" dirty="0" smtClean="0">
                <a:latin typeface="Calibri Light" pitchFamily="34" charset="0"/>
                <a:cs typeface="Calibri Light" pitchFamily="34" charset="0"/>
              </a:rPr>
              <a:t> shall be added to the inner pages of the publications</a:t>
            </a: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buFont typeface="Wingdings" pitchFamily="2" charset="2"/>
              <a:buChar char="Ø"/>
            </a:pPr>
            <a:endParaRPr lang="sr-Latn-RS" sz="2400" dirty="0" smtClean="0">
              <a:latin typeface="Calibri Light" pitchFamily="34" charset="0"/>
              <a:cs typeface="Calibri Light" pitchFamily="34" charset="0"/>
            </a:endParaRPr>
          </a:p>
          <a:p>
            <a:pPr algn="just"/>
            <a:r>
              <a:rPr lang="en-US" sz="2800" i="1" dirty="0" smtClean="0">
                <a:latin typeface="Calibri Light" pitchFamily="34" charset="0"/>
                <a:cs typeface="Calibri Light"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en-US" sz="2800" dirty="0" smtClean="0">
              <a:latin typeface="Calibri Light" pitchFamily="34" charset="0"/>
              <a:cs typeface="Calibri Light" pitchFamily="34" charset="0"/>
            </a:endParaRPr>
          </a:p>
          <a:p>
            <a:pPr algn="just">
              <a:buFont typeface="Wingdings" pitchFamily="2" charset="2"/>
              <a:buChar char="Ø"/>
            </a:pPr>
            <a:endParaRPr lang="en-US" dirty="0" smtClean="0">
              <a:latin typeface="Calibri Light" pitchFamily="34" charset="0"/>
              <a:cs typeface="Calibri Light" pitchFamily="34" charset="0"/>
            </a:endParaRPr>
          </a:p>
          <a:p>
            <a:endParaRPr lang="en-US" dirty="0"/>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2209800"/>
            <a:ext cx="9144000" cy="457200"/>
          </a:xfrm>
        </p:spPr>
        <p:txBody>
          <a:bodyPr>
            <a:noAutofit/>
          </a:bodyPr>
          <a:lstStyle/>
          <a:p>
            <a:r>
              <a:rPr lang="en-GB" sz="3600" b="1" dirty="0" smtClean="0"/>
              <a:t>Thank you.</a:t>
            </a:r>
            <a:endParaRPr lang="en-US" sz="3600" dirty="0"/>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en-US" sz="3200" b="1" dirty="0" smtClean="0">
                <a:solidFill>
                  <a:srgbClr val="0070C0"/>
                </a:solidFill>
                <a:effectLst>
                  <a:outerShdw blurRad="38100" dist="38100" dir="2700000" algn="tl">
                    <a:srgbClr val="000000">
                      <a:alpha val="43137"/>
                    </a:srgbClr>
                  </a:outerShdw>
                </a:effectLst>
                <a:latin typeface="Calibri Light" pitchFamily="34" charset="0"/>
                <a:cs typeface="Calibri Light" pitchFamily="34" charset="0"/>
              </a:rPr>
              <a:t>Dissemination and Exploitation Issues</a:t>
            </a:r>
            <a:endParaRPr lang="en-US" sz="3200" b="1" dirty="0">
              <a:solidFill>
                <a:srgbClr val="0070C0"/>
              </a:solidFill>
              <a:effectLst>
                <a:outerShdw blurRad="38100" dist="38100" dir="2700000" algn="tl">
                  <a:srgbClr val="000000">
                    <a:alpha val="43137"/>
                  </a:srgbClr>
                </a:outerShdw>
              </a:effectLst>
              <a:latin typeface="Calibri Light" pitchFamily="34" charset="0"/>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228600" y="1905000"/>
            <a:ext cx="8686800" cy="4401205"/>
          </a:xfrm>
          <a:prstGeom prst="rect">
            <a:avLst/>
          </a:prstGeom>
          <a:noFill/>
        </p:spPr>
        <p:txBody>
          <a:bodyPr wrap="square" rtlCol="0">
            <a:spAutoFit/>
          </a:bodyPr>
          <a:lstStyle/>
          <a:p>
            <a:pPr algn="just"/>
            <a:r>
              <a:rPr lang="en-GB" sz="2800" dirty="0" smtClean="0">
                <a:latin typeface="Calibri Light" pitchFamily="34" charset="0"/>
                <a:cs typeface="Calibri Light" pitchFamily="34" charset="0"/>
              </a:rPr>
              <a:t>Project dissemination should be focused on promotion the project itself, its objectives and achieved results and participants and to raise awareness of the general public about the potential benefits of the project results. </a:t>
            </a:r>
          </a:p>
          <a:p>
            <a:endParaRPr lang="en-GB" sz="2800" dirty="0" smtClean="0">
              <a:latin typeface="Calibri Light" pitchFamily="34" charset="0"/>
              <a:cs typeface="Calibri Light" pitchFamily="34" charset="0"/>
            </a:endParaRPr>
          </a:p>
          <a:p>
            <a:pPr algn="just"/>
            <a:r>
              <a:rPr lang="en-GB" sz="2800" dirty="0" smtClean="0">
                <a:latin typeface="Calibri Light" pitchFamily="34" charset="0"/>
                <a:cs typeface="Calibri Light" pitchFamily="34" charset="0"/>
              </a:rPr>
              <a:t>Exploitation should be achieved through the accreditation of new developed master curricula and organisation of next activities: info days for student enrolment, trainings for professionals in water sector, winter/summer schools and symposium for promoting WRM in WBs</a:t>
            </a:r>
            <a:endParaRPr lang="en-US" sz="2800" dirty="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066800"/>
            <a:ext cx="8229600" cy="762000"/>
          </a:xfrm>
        </p:spPr>
        <p:txBody>
          <a:bodyPr>
            <a:normAutofit/>
          </a:bodyPr>
          <a:lstStyle/>
          <a:p>
            <a:r>
              <a:rPr lang="en-U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Dissemination </a:t>
            </a:r>
            <a:r>
              <a:rPr lang="sr-Latn-RS"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activities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extBox 8"/>
          <p:cNvSpPr txBox="1"/>
          <p:nvPr/>
        </p:nvSpPr>
        <p:spPr>
          <a:xfrm>
            <a:off x="304800" y="1752600"/>
            <a:ext cx="8686800" cy="5324535"/>
          </a:xfrm>
          <a:prstGeom prst="rect">
            <a:avLst/>
          </a:prstGeom>
          <a:noFill/>
        </p:spPr>
        <p:txBody>
          <a:bodyPr wrap="square" rtlCol="0">
            <a:spAutoFit/>
          </a:bodyPr>
          <a:lstStyle/>
          <a:p>
            <a:pPr lvl="0" algn="just">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Development of project website and promotional materials</a:t>
            </a:r>
            <a:endParaRPr lang="sr-Latn-RS" sz="2800" dirty="0" smtClean="0">
              <a:latin typeface="Calibri Light" pitchFamily="34" charset="0"/>
              <a:cs typeface="Calibri Light" pitchFamily="34" charset="0"/>
            </a:endParaRP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Info days for student enrolment</a:t>
            </a:r>
            <a:r>
              <a:rPr lang="sr-Latn-RS" sz="2800" dirty="0" smtClean="0">
                <a:latin typeface="Calibri Light" pitchFamily="34" charset="0"/>
                <a:cs typeface="Calibri Light" pitchFamily="34" charset="0"/>
              </a:rPr>
              <a:t> (one per WB HEI)</a:t>
            </a: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Roundtables with non-academic sector</a:t>
            </a:r>
            <a:r>
              <a:rPr lang="sr-Latn-RS" sz="2800" dirty="0" smtClean="0">
                <a:latin typeface="Calibri Light" pitchFamily="34" charset="0"/>
                <a:cs typeface="Calibri Light" pitchFamily="34" charset="0"/>
              </a:rPr>
              <a:t> (one per WB HEI)</a:t>
            </a: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Winter/summer schools</a:t>
            </a:r>
            <a:r>
              <a:rPr lang="sr-Latn-RS" sz="2800" dirty="0" smtClean="0">
                <a:latin typeface="Calibri Light" pitchFamily="34" charset="0"/>
                <a:cs typeface="Calibri Light" pitchFamily="34" charset="0"/>
              </a:rPr>
              <a:t> (one school per EU HEI)</a:t>
            </a:r>
          </a:p>
          <a:p>
            <a:pPr lvl="0">
              <a:buFont typeface="Wingdings" pitchFamily="2" charset="2"/>
              <a:buChar char="Ø"/>
            </a:pPr>
            <a:endParaRPr lang="en-US" sz="2800" dirty="0" smtClean="0">
              <a:latin typeface="Calibri Light" pitchFamily="34" charset="0"/>
              <a:cs typeface="Calibri Light" pitchFamily="34" charset="0"/>
            </a:endParaRPr>
          </a:p>
          <a:p>
            <a:pPr lvl="0">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Symposium for promoting WRM in WB</a:t>
            </a:r>
            <a:r>
              <a:rPr lang="sr-Latn-RS" sz="2800" dirty="0" smtClean="0">
                <a:latin typeface="Calibri Light" pitchFamily="34" charset="0"/>
                <a:cs typeface="Calibri Light" pitchFamily="34" charset="0"/>
              </a:rPr>
              <a:t> (Novi Sad, 2021)</a:t>
            </a:r>
            <a:endParaRPr lang="en-US" sz="2800" dirty="0" smtClean="0">
              <a:latin typeface="Calibri Light" pitchFamily="34" charset="0"/>
              <a:cs typeface="Calibri Light" pitchFamily="34" charset="0"/>
            </a:endParaRPr>
          </a:p>
          <a:p>
            <a:pPr>
              <a:buFont typeface="Wingdings" pitchFamily="2" charset="2"/>
              <a:buChar char="Ø"/>
            </a:pPr>
            <a:endParaRPr lang="en-US" sz="2400" dirty="0" smtClean="0">
              <a:latin typeface="Calibri Light" pitchFamily="34" charset="0"/>
              <a:cs typeface="Calibri Light" pitchFamily="34" charset="0"/>
            </a:endParaRPr>
          </a:p>
          <a:p>
            <a:endParaRPr lang="en-US" dirty="0" smtClean="0"/>
          </a:p>
          <a:p>
            <a:endParaRPr lang="en-US" dirty="0"/>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indent="-342900" algn="just" eaLnBrk="0" fontAlgn="auto" hangingPunct="0">
              <a:spcBef>
                <a:spcPct val="20000"/>
              </a:spcBef>
              <a:spcAft>
                <a:spcPts val="0"/>
              </a:spcAft>
              <a:defRPr/>
            </a:pPr>
            <a:endParaRPr lang="en-US" sz="2400" kern="0" dirty="0">
              <a:latin typeface="Calibri Light" pitchFamily="34" charset="0"/>
              <a:cs typeface="Calibri Light" pitchFamily="34" charset="0"/>
            </a:endParaRPr>
          </a:p>
        </p:txBody>
      </p:sp>
      <p:graphicFrame>
        <p:nvGraphicFramePr>
          <p:cNvPr id="15" name="Table 14"/>
          <p:cNvGraphicFramePr>
            <a:graphicFrameLocks noGrp="1"/>
          </p:cNvGraphicFramePr>
          <p:nvPr/>
        </p:nvGraphicFramePr>
        <p:xfrm>
          <a:off x="1676400" y="685800"/>
          <a:ext cx="6096000" cy="55626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sr-Latn-RS" dirty="0" smtClean="0"/>
                        <a:t>Institution </a:t>
                      </a:r>
                      <a:endParaRPr lang="en-US" dirty="0"/>
                    </a:p>
                  </a:txBody>
                  <a:tcPr/>
                </a:tc>
                <a:tc>
                  <a:txBody>
                    <a:bodyPr/>
                    <a:lstStyle/>
                    <a:p>
                      <a:r>
                        <a:rPr lang="sr-Latn-RS" dirty="0" smtClean="0"/>
                        <a:t>Dissemination activities</a:t>
                      </a:r>
                      <a:endParaRPr lang="en-US" dirty="0"/>
                    </a:p>
                  </a:txBody>
                  <a:tcPr/>
                </a:tc>
              </a:tr>
              <a:tr h="370840">
                <a:tc>
                  <a:txBody>
                    <a:bodyPr/>
                    <a:lstStyle/>
                    <a:p>
                      <a:r>
                        <a:rPr lang="sr-Latn-RS" dirty="0" smtClean="0"/>
                        <a:t>P1 UNI</a:t>
                      </a:r>
                      <a:endParaRPr lang="en-US" dirty="0"/>
                    </a:p>
                  </a:txBody>
                  <a:tcPr/>
                </a:tc>
                <a:tc>
                  <a:txBody>
                    <a:bodyPr/>
                    <a:lstStyle/>
                    <a:p>
                      <a:pPr algn="r"/>
                      <a:r>
                        <a:rPr lang="sr-Latn-RS" dirty="0" smtClean="0"/>
                        <a:t>1</a:t>
                      </a:r>
                      <a:endParaRPr lang="en-US" dirty="0"/>
                    </a:p>
                  </a:txBody>
                  <a:tcPr/>
                </a:tc>
              </a:tr>
              <a:tr h="370840">
                <a:tc>
                  <a:txBody>
                    <a:bodyPr/>
                    <a:lstStyle/>
                    <a:p>
                      <a:r>
                        <a:rPr lang="sr-Latn-RS" dirty="0" smtClean="0"/>
                        <a:t>P2</a:t>
                      </a:r>
                      <a:r>
                        <a:rPr lang="sr-Latn-RS" baseline="0" dirty="0" smtClean="0"/>
                        <a:t> </a:t>
                      </a:r>
                      <a:r>
                        <a:rPr lang="sr-Latn-RS" baseline="0" dirty="0" smtClean="0"/>
                        <a:t>BOKU</a:t>
                      </a:r>
                      <a:endParaRPr lang="en-US" dirty="0"/>
                    </a:p>
                  </a:txBody>
                  <a:tcPr/>
                </a:tc>
                <a:tc>
                  <a:txBody>
                    <a:bodyPr/>
                    <a:lstStyle/>
                    <a:p>
                      <a:pPr algn="r"/>
                      <a:endParaRPr lang="en-US" dirty="0"/>
                    </a:p>
                  </a:txBody>
                  <a:tcPr/>
                </a:tc>
              </a:tr>
              <a:tr h="370840">
                <a:tc>
                  <a:txBody>
                    <a:bodyPr/>
                    <a:lstStyle/>
                    <a:p>
                      <a:r>
                        <a:rPr lang="sr-Latn-RS" dirty="0" smtClean="0"/>
                        <a:t>P3 </a:t>
                      </a:r>
                      <a:r>
                        <a:rPr lang="sr-Latn-RS" dirty="0" smtClean="0"/>
                        <a:t>NMBU</a:t>
                      </a:r>
                      <a:endParaRPr lang="en-US" dirty="0"/>
                    </a:p>
                  </a:txBody>
                  <a:tcPr/>
                </a:tc>
                <a:tc>
                  <a:txBody>
                    <a:bodyPr/>
                    <a:lstStyle/>
                    <a:p>
                      <a:pPr algn="r"/>
                      <a:endParaRPr lang="en-US" dirty="0"/>
                    </a:p>
                  </a:txBody>
                  <a:tcPr/>
                </a:tc>
              </a:tr>
              <a:tr h="370840">
                <a:tc>
                  <a:txBody>
                    <a:bodyPr/>
                    <a:lstStyle/>
                    <a:p>
                      <a:r>
                        <a:rPr lang="sr-Latn-RS" dirty="0" smtClean="0"/>
                        <a:t>P4 AUTh </a:t>
                      </a:r>
                      <a:endParaRPr lang="en-US" dirty="0"/>
                    </a:p>
                  </a:txBody>
                  <a:tcPr/>
                </a:tc>
                <a:tc>
                  <a:txBody>
                    <a:bodyPr/>
                    <a:lstStyle/>
                    <a:p>
                      <a:pPr algn="r"/>
                      <a:endParaRPr lang="en-US" dirty="0"/>
                    </a:p>
                  </a:txBody>
                  <a:tcPr/>
                </a:tc>
              </a:tr>
              <a:tr h="370840">
                <a:tc>
                  <a:txBody>
                    <a:bodyPr/>
                    <a:lstStyle/>
                    <a:p>
                      <a:r>
                        <a:rPr lang="sr-Latn-RS" dirty="0" smtClean="0"/>
                        <a:t>P5 </a:t>
                      </a:r>
                      <a:r>
                        <a:rPr lang="sr-Latn-RS" dirty="0" smtClean="0"/>
                        <a:t>UACEG</a:t>
                      </a:r>
                      <a:endParaRPr lang="en-US" dirty="0"/>
                    </a:p>
                  </a:txBody>
                  <a:tcPr/>
                </a:tc>
                <a:tc>
                  <a:txBody>
                    <a:bodyPr/>
                    <a:lstStyle/>
                    <a:p>
                      <a:pPr algn="r"/>
                      <a:endParaRPr lang="en-US" dirty="0"/>
                    </a:p>
                  </a:txBody>
                  <a:tcPr/>
                </a:tc>
              </a:tr>
              <a:tr h="370840">
                <a:tc>
                  <a:txBody>
                    <a:bodyPr/>
                    <a:lstStyle/>
                    <a:p>
                      <a:r>
                        <a:rPr lang="sr-Latn-RS" dirty="0" smtClean="0"/>
                        <a:t>P6 </a:t>
                      </a:r>
                      <a:r>
                        <a:rPr lang="sr-Latn-RS" dirty="0" smtClean="0"/>
                        <a:t>UNIRIFCE</a:t>
                      </a:r>
                      <a:endParaRPr lang="en-US" dirty="0"/>
                    </a:p>
                  </a:txBody>
                  <a:tcPr/>
                </a:tc>
                <a:tc>
                  <a:txBody>
                    <a:bodyPr/>
                    <a:lstStyle/>
                    <a:p>
                      <a:pPr algn="r"/>
                      <a:r>
                        <a:rPr lang="sr-Latn-RS" dirty="0" smtClean="0"/>
                        <a:t>1</a:t>
                      </a:r>
                      <a:endParaRPr lang="en-US" dirty="0"/>
                    </a:p>
                  </a:txBody>
                  <a:tcPr/>
                </a:tc>
              </a:tr>
              <a:tr h="370840">
                <a:tc>
                  <a:txBody>
                    <a:bodyPr/>
                    <a:lstStyle/>
                    <a:p>
                      <a:r>
                        <a:rPr lang="sr-Latn-RS" dirty="0" smtClean="0"/>
                        <a:t>P7 UL </a:t>
                      </a:r>
                      <a:endParaRPr lang="en-US" dirty="0"/>
                    </a:p>
                  </a:txBody>
                  <a:tcPr/>
                </a:tc>
                <a:tc>
                  <a:txBody>
                    <a:bodyPr/>
                    <a:lstStyle/>
                    <a:p>
                      <a:pPr algn="r"/>
                      <a:endParaRPr lang="en-US" dirty="0"/>
                    </a:p>
                  </a:txBody>
                  <a:tcPr/>
                </a:tc>
              </a:tr>
              <a:tr h="370840">
                <a:tc>
                  <a:txBody>
                    <a:bodyPr/>
                    <a:lstStyle/>
                    <a:p>
                      <a:r>
                        <a:rPr lang="sr-Latn-RS" dirty="0" smtClean="0"/>
                        <a:t>P8 </a:t>
                      </a:r>
                      <a:r>
                        <a:rPr lang="sr-Latn-RS" dirty="0" smtClean="0"/>
                        <a:t>UNS</a:t>
                      </a:r>
                      <a:endParaRPr lang="en-US" dirty="0"/>
                    </a:p>
                  </a:txBody>
                  <a:tcPr/>
                </a:tc>
                <a:tc>
                  <a:txBody>
                    <a:bodyPr/>
                    <a:lstStyle/>
                    <a:p>
                      <a:pPr algn="r"/>
                      <a:r>
                        <a:rPr lang="sr-Latn-RS" dirty="0" smtClean="0"/>
                        <a:t>1</a:t>
                      </a:r>
                      <a:endParaRPr lang="en-US" dirty="0"/>
                    </a:p>
                  </a:txBody>
                  <a:tcPr/>
                </a:tc>
              </a:tr>
              <a:tr h="370840">
                <a:tc>
                  <a:txBody>
                    <a:bodyPr/>
                    <a:lstStyle/>
                    <a:p>
                      <a:r>
                        <a:rPr lang="sr-Latn-RS" dirty="0" smtClean="0"/>
                        <a:t>P9 </a:t>
                      </a:r>
                      <a:r>
                        <a:rPr lang="sr-Latn-RS" dirty="0" smtClean="0"/>
                        <a:t>UNSA</a:t>
                      </a:r>
                      <a:endParaRPr lang="en-US" dirty="0"/>
                    </a:p>
                  </a:txBody>
                  <a:tcPr/>
                </a:tc>
                <a:tc>
                  <a:txBody>
                    <a:bodyPr/>
                    <a:lstStyle/>
                    <a:p>
                      <a:pPr algn="r"/>
                      <a:endParaRPr lang="en-US" dirty="0"/>
                    </a:p>
                  </a:txBody>
                  <a:tcPr/>
                </a:tc>
              </a:tr>
              <a:tr h="370840">
                <a:tc>
                  <a:txBody>
                    <a:bodyPr/>
                    <a:lstStyle/>
                    <a:p>
                      <a:r>
                        <a:rPr lang="sr-Latn-RS" dirty="0" smtClean="0"/>
                        <a:t>P10 </a:t>
                      </a:r>
                      <a:r>
                        <a:rPr lang="sr-Latn-RS" dirty="0" smtClean="0"/>
                        <a:t>UNMO</a:t>
                      </a:r>
                      <a:endParaRPr lang="en-US" dirty="0"/>
                    </a:p>
                  </a:txBody>
                  <a:tcPr/>
                </a:tc>
                <a:tc>
                  <a:txBody>
                    <a:bodyPr/>
                    <a:lstStyle/>
                    <a:p>
                      <a:pPr algn="r"/>
                      <a:endParaRPr lang="en-US" dirty="0"/>
                    </a:p>
                  </a:txBody>
                  <a:tcPr/>
                </a:tc>
              </a:tr>
              <a:tr h="370840">
                <a:tc>
                  <a:txBody>
                    <a:bodyPr/>
                    <a:lstStyle/>
                    <a:p>
                      <a:r>
                        <a:rPr lang="sr-Latn-RS" dirty="0" smtClean="0"/>
                        <a:t>P11 </a:t>
                      </a:r>
                      <a:r>
                        <a:rPr lang="sr-Latn-RS" dirty="0" smtClean="0"/>
                        <a:t>UPKM</a:t>
                      </a:r>
                      <a:endParaRPr lang="en-US" dirty="0"/>
                    </a:p>
                  </a:txBody>
                  <a:tcPr/>
                </a:tc>
                <a:tc>
                  <a:txBody>
                    <a:bodyPr/>
                    <a:lstStyle/>
                    <a:p>
                      <a:pPr algn="r"/>
                      <a:r>
                        <a:rPr lang="sr-Latn-RS" dirty="0" smtClean="0"/>
                        <a:t>2</a:t>
                      </a:r>
                      <a:endParaRPr lang="en-US" dirty="0"/>
                    </a:p>
                  </a:txBody>
                  <a:tcPr/>
                </a:tc>
              </a:tr>
              <a:tr h="370840">
                <a:tc>
                  <a:txBody>
                    <a:bodyPr/>
                    <a:lstStyle/>
                    <a:p>
                      <a:r>
                        <a:rPr lang="sr-Latn-RS" dirty="0" smtClean="0"/>
                        <a:t>P12 </a:t>
                      </a:r>
                      <a:r>
                        <a:rPr lang="sr-Latn-RS" dirty="0" smtClean="0"/>
                        <a:t>TCASU</a:t>
                      </a:r>
                      <a:endParaRPr lang="en-US" dirty="0"/>
                    </a:p>
                  </a:txBody>
                  <a:tcPr/>
                </a:tc>
                <a:tc>
                  <a:txBody>
                    <a:bodyPr/>
                    <a:lstStyle/>
                    <a:p>
                      <a:pPr algn="r"/>
                      <a:r>
                        <a:rPr lang="sr-Latn-RS" dirty="0" smtClean="0"/>
                        <a:t>1</a:t>
                      </a:r>
                      <a:endParaRPr lang="en-US" dirty="0"/>
                    </a:p>
                  </a:txBody>
                  <a:tcPr/>
                </a:tc>
              </a:tr>
              <a:tr h="370840">
                <a:tc>
                  <a:txBody>
                    <a:bodyPr/>
                    <a:lstStyle/>
                    <a:p>
                      <a:r>
                        <a:rPr lang="sr-Latn-RS" dirty="0" smtClean="0"/>
                        <a:t>P13 </a:t>
                      </a:r>
                      <a:r>
                        <a:rPr lang="sr-Latn-RS" dirty="0" smtClean="0"/>
                        <a:t>UoM</a:t>
                      </a:r>
                      <a:endParaRPr lang="en-US" dirty="0"/>
                    </a:p>
                  </a:txBody>
                  <a:tcPr/>
                </a:tc>
                <a:tc>
                  <a:txBody>
                    <a:bodyPr/>
                    <a:lstStyle/>
                    <a:p>
                      <a:pPr algn="r"/>
                      <a:r>
                        <a:rPr lang="sr-Latn-RS" dirty="0" smtClean="0"/>
                        <a:t>4</a:t>
                      </a:r>
                      <a:endParaRPr lang="en-US" dirty="0"/>
                    </a:p>
                  </a:txBody>
                  <a:tcPr/>
                </a:tc>
              </a:tr>
              <a:tr h="370840">
                <a:tc>
                  <a:txBody>
                    <a:bodyPr/>
                    <a:lstStyle/>
                    <a:p>
                      <a:r>
                        <a:rPr lang="sr-Latn-RS" dirty="0" smtClean="0"/>
                        <a:t>P14</a:t>
                      </a:r>
                      <a:r>
                        <a:rPr lang="sr-Latn-RS" baseline="0" dirty="0" smtClean="0"/>
                        <a:t> PWMC </a:t>
                      </a:r>
                      <a:r>
                        <a:rPr lang="sr-Latn-RS" baseline="0" dirty="0" smtClean="0"/>
                        <a:t>VV</a:t>
                      </a:r>
                      <a:endParaRPr lang="en-US" dirty="0"/>
                    </a:p>
                  </a:txBody>
                  <a:tcPr/>
                </a:tc>
                <a:tc>
                  <a:txBody>
                    <a:bodyPr/>
                    <a:lstStyle/>
                    <a:p>
                      <a:pPr algn="r"/>
                      <a:endParaRPr lang="en-US" dirty="0"/>
                    </a:p>
                  </a:txBody>
                  <a:tcPr/>
                </a:tc>
              </a:tr>
            </a:tbl>
          </a:graphicData>
        </a:graphic>
      </p:graphicFrame>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143000"/>
            <a:ext cx="9144000" cy="762000"/>
          </a:xfrm>
        </p:spPr>
        <p:txBody>
          <a:bodyPr>
            <a:no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A6.2 Development of project website </a:t>
            </a:r>
            <a:b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br>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and promotional materials</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2133600"/>
            <a:ext cx="8382000" cy="3924151"/>
          </a:xfrm>
          <a:prstGeom prst="rect">
            <a:avLst/>
          </a:prstGeom>
          <a:noFill/>
        </p:spPr>
        <p:txBody>
          <a:bodyPr wrap="square" rtlCol="0">
            <a:spAutoFit/>
          </a:bodyPr>
          <a:lstStyle/>
          <a:p>
            <a:pPr algn="just"/>
            <a:r>
              <a:rPr lang="en-GB" sz="2400" dirty="0" smtClean="0">
                <a:latin typeface="Calibri Light" pitchFamily="34" charset="0"/>
                <a:cs typeface="Calibri Light" pitchFamily="34" charset="0"/>
              </a:rPr>
              <a:t>The project website was created and will be regularly maintained and updated. Information will be presented in </a:t>
            </a:r>
            <a:r>
              <a:rPr lang="en-GB" sz="2400" b="1" dirty="0" smtClean="0">
                <a:solidFill>
                  <a:schemeClr val="tx2">
                    <a:lumMod val="75000"/>
                  </a:schemeClr>
                </a:solidFill>
                <a:latin typeface="Calibri Light" pitchFamily="34" charset="0"/>
                <a:cs typeface="Calibri Light" pitchFamily="34" charset="0"/>
              </a:rPr>
              <a:t>all partners’ languages</a:t>
            </a:r>
            <a:r>
              <a:rPr lang="en-GB" sz="2400" dirty="0" smtClean="0">
                <a:latin typeface="Calibri Light" pitchFamily="34" charset="0"/>
                <a:cs typeface="Calibri Light" pitchFamily="34" charset="0"/>
              </a:rPr>
              <a:t>. </a:t>
            </a:r>
          </a:p>
          <a:p>
            <a:pPr algn="just"/>
            <a:r>
              <a:rPr lang="en-GB" sz="2400" dirty="0" smtClean="0">
                <a:latin typeface="Calibri Light" pitchFamily="34" charset="0"/>
                <a:cs typeface="Calibri Light" pitchFamily="34" charset="0"/>
              </a:rPr>
              <a:t>Promotional material (</a:t>
            </a:r>
            <a:r>
              <a:rPr lang="en-GB" sz="2400" b="1" dirty="0" smtClean="0">
                <a:solidFill>
                  <a:schemeClr val="tx2">
                    <a:lumMod val="75000"/>
                  </a:schemeClr>
                </a:solidFill>
                <a:latin typeface="Calibri Light" pitchFamily="34" charset="0"/>
                <a:cs typeface="Calibri Light" pitchFamily="34" charset="0"/>
              </a:rPr>
              <a:t>bag, leaflet, project brochure, pencil, folder, poster, roll-up</a:t>
            </a:r>
            <a:r>
              <a:rPr lang="en-GB" sz="2400" dirty="0" smtClean="0">
                <a:latin typeface="Calibri Light" pitchFamily="34" charset="0"/>
                <a:cs typeface="Calibri Light" pitchFamily="34" charset="0"/>
              </a:rPr>
              <a:t>) including visual identity was designed and printed. </a:t>
            </a:r>
          </a:p>
          <a:p>
            <a:endParaRPr lang="en-US" sz="800"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The activity will be organized </a:t>
            </a:r>
            <a:r>
              <a:rPr lang="en-US" sz="2400" i="1" dirty="0" smtClean="0">
                <a:latin typeface="Calibri Light" pitchFamily="34" charset="0"/>
                <a:cs typeface="Calibri Light" pitchFamily="34" charset="0"/>
              </a:rPr>
              <a:t>through </a:t>
            </a:r>
            <a:r>
              <a:rPr lang="sr-Latn-RS" sz="2400" i="1" dirty="0" smtClean="0">
                <a:latin typeface="Calibri Light" pitchFamily="34" charset="0"/>
                <a:cs typeface="Calibri Light" pitchFamily="34" charset="0"/>
              </a:rPr>
              <a:t>the </a:t>
            </a:r>
            <a:r>
              <a:rPr lang="en-US" sz="2400" i="1" dirty="0" smtClean="0">
                <a:latin typeface="Calibri Light" pitchFamily="34" charset="0"/>
                <a:cs typeface="Calibri Light" pitchFamily="34" charset="0"/>
              </a:rPr>
              <a:t>entire project</a:t>
            </a:r>
          </a:p>
          <a:p>
            <a:pPr>
              <a:spcBef>
                <a:spcPts val="600"/>
              </a:spcBef>
              <a:spcAft>
                <a:spcPts val="600"/>
              </a:spcAft>
            </a:pPr>
            <a:r>
              <a:rPr lang="en-US" sz="2400" i="1" dirty="0" smtClean="0">
                <a:latin typeface="Calibri Light" pitchFamily="34" charset="0"/>
                <a:cs typeface="Calibri Light" pitchFamily="34" charset="0"/>
              </a:rPr>
              <a:t>Outcome: Promotion material created</a:t>
            </a:r>
          </a:p>
          <a:p>
            <a:pPr>
              <a:spcBef>
                <a:spcPts val="600"/>
              </a:spcBef>
              <a:spcAft>
                <a:spcPts val="600"/>
              </a:spcAft>
            </a:pPr>
            <a:r>
              <a:rPr lang="en-GB" sz="2400" u="sng" dirty="0" smtClean="0">
                <a:latin typeface="Calibri Light" pitchFamily="34" charset="0"/>
                <a:cs typeface="Calibri Light" pitchFamily="34" charset="0"/>
              </a:rPr>
              <a:t>Due date: 14-11-2021</a:t>
            </a:r>
            <a:endParaRPr lang="en-US" sz="2400" u="sng" dirty="0" smtClean="0">
              <a:latin typeface="Calibri Light" pitchFamily="34" charset="0"/>
              <a:cs typeface="Calibri Light" pitchFamily="34" charset="0"/>
            </a:endParaRPr>
          </a:p>
          <a:p>
            <a:pPr>
              <a:spcBef>
                <a:spcPts val="600"/>
              </a:spcBef>
              <a:spcAft>
                <a:spcPts val="600"/>
              </a:spcAft>
            </a:pPr>
            <a:endParaRPr lang="en-US" sz="2400" i="1" dirty="0" smtClean="0"/>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762000"/>
          </a:xfrm>
        </p:spPr>
        <p:txBody>
          <a:bodyPr>
            <a:norm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A6.3 Info days for student enrolment</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2057400"/>
            <a:ext cx="8382000" cy="3570208"/>
          </a:xfrm>
          <a:prstGeom prst="rect">
            <a:avLst/>
          </a:prstGeom>
          <a:noFill/>
        </p:spPr>
        <p:txBody>
          <a:bodyPr wrap="square" rtlCol="0">
            <a:spAutoFit/>
          </a:bodyPr>
          <a:lstStyle/>
          <a:p>
            <a:pPr algn="just"/>
            <a:r>
              <a:rPr lang="en-GB" sz="2400" b="1" dirty="0" smtClean="0">
                <a:solidFill>
                  <a:schemeClr val="tx2">
                    <a:lumMod val="75000"/>
                  </a:schemeClr>
                </a:solidFill>
                <a:latin typeface="Calibri Light" pitchFamily="34" charset="0"/>
                <a:cs typeface="Calibri Light" pitchFamily="34" charset="0"/>
              </a:rPr>
              <a:t>Seven info days</a:t>
            </a:r>
            <a:r>
              <a:rPr lang="en-GB" sz="2400" dirty="0" smtClean="0">
                <a:latin typeface="Calibri Light" pitchFamily="34" charset="0"/>
                <a:cs typeface="Calibri Light" pitchFamily="34" charset="0"/>
              </a:rPr>
              <a:t> for promotion enrolment of master students will be performed in the WB HEIs (covering consortium partners and the other related HEIs). The promotional materials for student enrolment will be delivered to inform future students about newly developed curricula.</a:t>
            </a:r>
          </a:p>
          <a:p>
            <a:endParaRPr lang="en-GB" sz="2400" i="1"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Second project year</a:t>
            </a:r>
          </a:p>
          <a:p>
            <a:pPr>
              <a:spcBef>
                <a:spcPts val="600"/>
              </a:spcBef>
              <a:spcAft>
                <a:spcPts val="600"/>
              </a:spcAft>
            </a:pPr>
            <a:r>
              <a:rPr lang="en-GB" sz="2400" i="1" dirty="0" smtClean="0">
                <a:latin typeface="Calibri Light" pitchFamily="34" charset="0"/>
                <a:cs typeface="Calibri Light" pitchFamily="34" charset="0"/>
              </a:rPr>
              <a:t>Outcome: Info days organized</a:t>
            </a:r>
          </a:p>
          <a:p>
            <a:r>
              <a:rPr lang="en-GB" sz="2400" u="sng" dirty="0" smtClean="0">
                <a:latin typeface="Calibri Light" pitchFamily="34" charset="0"/>
                <a:cs typeface="Calibri Light" pitchFamily="34" charset="0"/>
              </a:rPr>
              <a:t>Due date: 14-10-2020</a:t>
            </a:r>
            <a:endParaRPr lang="en-US" sz="2400" u="sng"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A6.4 Roundtables with non-academic sector</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3939540"/>
          </a:xfrm>
          <a:prstGeom prst="rect">
            <a:avLst/>
          </a:prstGeom>
          <a:noFill/>
        </p:spPr>
        <p:txBody>
          <a:bodyPr wrap="square" rtlCol="0">
            <a:spAutoFit/>
          </a:bodyPr>
          <a:lstStyle/>
          <a:p>
            <a:pPr algn="just"/>
            <a:r>
              <a:rPr lang="en-GB" sz="2400" b="1" dirty="0" smtClean="0">
                <a:solidFill>
                  <a:schemeClr val="tx2">
                    <a:lumMod val="75000"/>
                  </a:schemeClr>
                </a:solidFill>
                <a:latin typeface="Calibri Light" pitchFamily="34" charset="0"/>
                <a:cs typeface="Calibri Light" pitchFamily="34" charset="0"/>
              </a:rPr>
              <a:t>Seven roundtables </a:t>
            </a:r>
            <a:r>
              <a:rPr lang="en-GB" sz="2400" dirty="0" smtClean="0">
                <a:latin typeface="Calibri Light" pitchFamily="34" charset="0"/>
                <a:cs typeface="Calibri Light" pitchFamily="34" charset="0"/>
              </a:rPr>
              <a:t>with participation of non-academic sector will be organised for the promotions of trainings for professionals in water sector by WB HEIs staff. The promotional materials regarding SWARM project and trainings will be delivered to all interested parties. PWMCVV and associated partners from water sector will take participation and help WB HEIs in organisational activities.</a:t>
            </a:r>
          </a:p>
          <a:p>
            <a:endParaRPr lang="en-GB" sz="2400" i="1"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Activity from </a:t>
            </a:r>
            <a:r>
              <a:rPr lang="sr-Latn-RS" sz="2400" i="1" dirty="0" smtClean="0">
                <a:latin typeface="Calibri Light" pitchFamily="34" charset="0"/>
                <a:cs typeface="Calibri Light" pitchFamily="34" charset="0"/>
              </a:rPr>
              <a:t>the </a:t>
            </a:r>
            <a:r>
              <a:rPr lang="en-GB" sz="2400" i="1" dirty="0" smtClean="0">
                <a:latin typeface="Calibri Light" pitchFamily="34" charset="0"/>
                <a:cs typeface="Calibri Light" pitchFamily="34" charset="0"/>
              </a:rPr>
              <a:t>second project year</a:t>
            </a:r>
          </a:p>
          <a:p>
            <a:pPr>
              <a:spcBef>
                <a:spcPts val="600"/>
              </a:spcBef>
              <a:spcAft>
                <a:spcPts val="600"/>
              </a:spcAft>
            </a:pPr>
            <a:r>
              <a:rPr lang="en-GB" sz="2400" i="1" dirty="0" smtClean="0">
                <a:latin typeface="Calibri Light" pitchFamily="34" charset="0"/>
                <a:cs typeface="Calibri Light" pitchFamily="34" charset="0"/>
              </a:rPr>
              <a:t>Outcome: Roundtables organized</a:t>
            </a:r>
          </a:p>
          <a:p>
            <a:r>
              <a:rPr lang="en-GB" sz="2400" u="sng" dirty="0" smtClean="0">
                <a:latin typeface="Calibri Light" pitchFamily="34" charset="0"/>
                <a:cs typeface="Calibri Light" pitchFamily="34" charset="0"/>
              </a:rPr>
              <a:t>Due date: 14-11-2020</a:t>
            </a:r>
            <a:endParaRPr lang="en-US" sz="2400" u="sng"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A6.5 Winter/summer schools </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3570208"/>
          </a:xfrm>
          <a:prstGeom prst="rect">
            <a:avLst/>
          </a:prstGeom>
          <a:noFill/>
        </p:spPr>
        <p:txBody>
          <a:bodyPr wrap="square" rtlCol="0">
            <a:spAutoFit/>
          </a:bodyPr>
          <a:lstStyle/>
          <a:p>
            <a:pPr algn="just"/>
            <a:r>
              <a:rPr lang="en-GB" sz="2400" dirty="0" smtClean="0">
                <a:latin typeface="Calibri Light" pitchFamily="34" charset="0"/>
                <a:cs typeface="Calibri Light" pitchFamily="34" charset="0"/>
              </a:rPr>
              <a:t>The students’ short-time mobility from WB to EU partner HEIs is planned. </a:t>
            </a:r>
            <a:r>
              <a:rPr lang="en-GB" sz="2400" b="1" dirty="0" smtClean="0">
                <a:solidFill>
                  <a:schemeClr val="tx2">
                    <a:lumMod val="75000"/>
                  </a:schemeClr>
                </a:solidFill>
                <a:latin typeface="Calibri Light" pitchFamily="34" charset="0"/>
                <a:cs typeface="Calibri Light" pitchFamily="34" charset="0"/>
              </a:rPr>
              <a:t>Three winter </a:t>
            </a:r>
            <a:r>
              <a:rPr lang="en-GB" sz="2400" dirty="0" smtClean="0">
                <a:latin typeface="Calibri Light" pitchFamily="34" charset="0"/>
                <a:cs typeface="Calibri Light" pitchFamily="34" charset="0"/>
              </a:rPr>
              <a:t>(January 2021 – UL and AUTH, February 2021 – UNIRIFCE) and </a:t>
            </a:r>
            <a:r>
              <a:rPr lang="en-GB" sz="2400" b="1" dirty="0" smtClean="0">
                <a:solidFill>
                  <a:schemeClr val="tx2">
                    <a:lumMod val="75000"/>
                  </a:schemeClr>
                </a:solidFill>
                <a:latin typeface="Calibri Light" pitchFamily="34" charset="0"/>
                <a:cs typeface="Calibri Light" pitchFamily="34" charset="0"/>
              </a:rPr>
              <a:t>three summer schools </a:t>
            </a:r>
            <a:r>
              <a:rPr lang="en-GB" sz="2400" dirty="0" smtClean="0">
                <a:latin typeface="Calibri Light" pitchFamily="34" charset="0"/>
                <a:cs typeface="Calibri Light" pitchFamily="34" charset="0"/>
              </a:rPr>
              <a:t>(June 2021 – NMBU and BOKU, July 2021 – UACEG) in duration of 5 days will be organized with a participation of 13 WB students per school. </a:t>
            </a:r>
            <a:endParaRPr lang="en-GB" sz="2400" i="1" dirty="0" smtClean="0">
              <a:latin typeface="Calibri Light" pitchFamily="34" charset="0"/>
              <a:cs typeface="Calibri Light" pitchFamily="34" charset="0"/>
            </a:endParaRPr>
          </a:p>
          <a:p>
            <a:endParaRPr lang="en-GB" sz="2400" i="1"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The activity will be organized during the third project year.</a:t>
            </a:r>
            <a:r>
              <a:rPr lang="en-GB" sz="2400" dirty="0" smtClean="0">
                <a:latin typeface="Calibri Light" pitchFamily="34" charset="0"/>
                <a:cs typeface="Calibri Light" pitchFamily="34" charset="0"/>
              </a:rPr>
              <a:t> </a:t>
            </a:r>
            <a:endParaRPr lang="en-US" sz="2400" dirty="0" smtClean="0">
              <a:latin typeface="Calibri Light" pitchFamily="34" charset="0"/>
              <a:cs typeface="Calibri Light" pitchFamily="34" charset="0"/>
            </a:endParaRPr>
          </a:p>
          <a:p>
            <a:pPr>
              <a:spcBef>
                <a:spcPts val="600"/>
              </a:spcBef>
              <a:spcAft>
                <a:spcPts val="600"/>
              </a:spcAft>
            </a:pPr>
            <a:r>
              <a:rPr lang="en-GB" sz="2400" i="1" dirty="0" smtClean="0">
                <a:latin typeface="Calibri Light" pitchFamily="34" charset="0"/>
                <a:cs typeface="Calibri Light" pitchFamily="34" charset="0"/>
              </a:rPr>
              <a:t>Outcome: Winter/summer schools organized</a:t>
            </a:r>
          </a:p>
          <a:p>
            <a:r>
              <a:rPr lang="en-GB" sz="2400" u="sng" dirty="0" smtClean="0">
                <a:latin typeface="Calibri Light" pitchFamily="34" charset="0"/>
                <a:cs typeface="Calibri Light" pitchFamily="34" charset="0"/>
              </a:rPr>
              <a:t>Due date: 14-09-2021</a:t>
            </a:r>
            <a:endParaRPr lang="en-US" sz="2400" u="sng"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066800"/>
            <a:ext cx="9144000" cy="609600"/>
          </a:xfrm>
        </p:spPr>
        <p:txBody>
          <a:bodyPr>
            <a:normAutofit/>
          </a:bodyPr>
          <a:lstStyle/>
          <a:p>
            <a:r>
              <a:rPr lang="en-GB" sz="3200" b="1" dirty="0" smtClean="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rPr>
              <a:t>A6.6 Symposium for promoting WRM in WB</a:t>
            </a:r>
            <a:endParaRPr lang="en-US" sz="3200" b="1" dirty="0">
              <a:solidFill>
                <a:schemeClr val="accent1">
                  <a:lumMod val="75000"/>
                </a:schemeClr>
              </a:solidFill>
              <a:effectLst>
                <a:outerShdw blurRad="38100" dist="38100" dir="2700000" algn="tl">
                  <a:srgbClr val="000000">
                    <a:alpha val="43137"/>
                  </a:srgbClr>
                </a:outerShdw>
              </a:effectLst>
              <a:latin typeface="Calibri Light" pitchFamily="34" charset="0"/>
              <a:ea typeface="+mn-ea"/>
              <a:cs typeface="Calibri Light" pitchFamily="34" charset="0"/>
            </a:endParaRP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533400" y="160668"/>
            <a:ext cx="2438405" cy="592970"/>
          </a:xfrm>
        </p:spPr>
      </p:pic>
      <p:pic>
        <p:nvPicPr>
          <p:cNvPr id="6" name="Picture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162800" y="228601"/>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21151370">
            <a:off x="22190" y="363909"/>
            <a:ext cx="4973392" cy="687015"/>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TextBox 11"/>
          <p:cNvSpPr txBox="1"/>
          <p:nvPr/>
        </p:nvSpPr>
        <p:spPr>
          <a:xfrm>
            <a:off x="304800" y="1828800"/>
            <a:ext cx="8382000" cy="3200876"/>
          </a:xfrm>
          <a:prstGeom prst="rect">
            <a:avLst/>
          </a:prstGeom>
          <a:noFill/>
        </p:spPr>
        <p:txBody>
          <a:bodyPr wrap="square" rtlCol="0">
            <a:spAutoFit/>
          </a:bodyPr>
          <a:lstStyle/>
          <a:p>
            <a:pPr algn="just"/>
            <a:r>
              <a:rPr lang="en-GB" sz="2400" b="1" dirty="0" smtClean="0">
                <a:solidFill>
                  <a:schemeClr val="tx2">
                    <a:lumMod val="75000"/>
                  </a:schemeClr>
                </a:solidFill>
                <a:latin typeface="Calibri Light" pitchFamily="34" charset="0"/>
                <a:cs typeface="Calibri Light" pitchFamily="34" charset="0"/>
              </a:rPr>
              <a:t>Symposium</a:t>
            </a:r>
            <a:r>
              <a:rPr lang="en-GB" sz="2400" dirty="0" smtClean="0">
                <a:latin typeface="Calibri Light" pitchFamily="34" charset="0"/>
                <a:cs typeface="Calibri Light" pitchFamily="34" charset="0"/>
              </a:rPr>
              <a:t> for promoting water resources management in WBs will be organized in the third project year by UNS in July 2021. Participants from the partner institutions (24 teaching staff) will prepare and present  their research.</a:t>
            </a:r>
          </a:p>
          <a:p>
            <a:endParaRPr lang="en-GB" sz="2400" i="1" dirty="0" smtClean="0">
              <a:latin typeface="Calibri Light" pitchFamily="34" charset="0"/>
              <a:cs typeface="Calibri Light" pitchFamily="34" charset="0"/>
            </a:endParaRPr>
          </a:p>
          <a:p>
            <a:r>
              <a:rPr lang="en-GB" sz="2400" i="1" dirty="0" smtClean="0">
                <a:latin typeface="Calibri Light" pitchFamily="34" charset="0"/>
                <a:cs typeface="Calibri Light" pitchFamily="34" charset="0"/>
              </a:rPr>
              <a:t>Activity from third project year</a:t>
            </a:r>
          </a:p>
          <a:p>
            <a:pPr>
              <a:spcBef>
                <a:spcPts val="600"/>
              </a:spcBef>
              <a:spcAft>
                <a:spcPts val="600"/>
              </a:spcAft>
            </a:pPr>
            <a:r>
              <a:rPr lang="en-GB" sz="2400" i="1" dirty="0" smtClean="0">
                <a:latin typeface="Calibri Light" pitchFamily="34" charset="0"/>
                <a:cs typeface="Calibri Light" pitchFamily="34" charset="0"/>
              </a:rPr>
              <a:t>Outcome: Report on organized Symposium</a:t>
            </a:r>
          </a:p>
          <a:p>
            <a:r>
              <a:rPr lang="en-GB" sz="2400" u="sng" dirty="0" smtClean="0">
                <a:latin typeface="Calibri Light" pitchFamily="34" charset="0"/>
                <a:cs typeface="Calibri Light" pitchFamily="34" charset="0"/>
              </a:rPr>
              <a:t>Due date: 14-08-2021</a:t>
            </a:r>
            <a:endParaRPr lang="en-US" sz="2400" u="sng" dirty="0">
              <a:latin typeface="Calibri Light" pitchFamily="34" charset="0"/>
              <a:cs typeface="Calibri Light" pitchFamily="34" charset="0"/>
            </a:endParaRPr>
          </a:p>
        </p:txBody>
      </p:sp>
    </p:spTree>
    <p:extLst>
      <p:ext uri="{BB962C8B-B14F-4D97-AF65-F5344CB8AC3E}">
        <p14:creationId xmlns:p14="http://schemas.microsoft.com/office/powerpoint/2010/main" xmlns=""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1072</Words>
  <Application>Microsoft Office PowerPoint</Application>
  <PresentationFormat>On-screen Show (4:3)</PresentationFormat>
  <Paragraphs>162</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Dissemination and Exploitation Issues</vt:lpstr>
      <vt:lpstr>Dissemination activities</vt:lpstr>
      <vt:lpstr>Slide 4</vt:lpstr>
      <vt:lpstr>A6.2 Development of project website  and promotional materials</vt:lpstr>
      <vt:lpstr>A6.3 Info days for student enrolment</vt:lpstr>
      <vt:lpstr>A6.4 Roundtables with non-academic sector</vt:lpstr>
      <vt:lpstr>A6.5 Winter/summer schools </vt:lpstr>
      <vt:lpstr>A6.6 Symposium for promoting WRM in WB</vt:lpstr>
      <vt:lpstr>A6.6 Symposium for promoting WRM in WBs</vt:lpstr>
      <vt:lpstr>Dissemination tools</vt:lpstr>
      <vt:lpstr>SWARM templates</vt:lpstr>
      <vt:lpstr>Visibility of the EU and the Erasmus+ Programme</vt:lpstr>
      <vt:lpstr>Disclaimer</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39</cp:revision>
  <dcterms:created xsi:type="dcterms:W3CDTF">2006-08-16T00:00:00Z</dcterms:created>
  <dcterms:modified xsi:type="dcterms:W3CDTF">2019-09-18T22:13:00Z</dcterms:modified>
</cp:coreProperties>
</file>